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sldIdLst>
    <p:sldId id="256" r:id="rId2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B355D3-413E-4A57-9E6D-B0F0CCAC1891}" v="4" dt="2022-06-02T16:36:17.6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29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PPA Association" userId="d8bf7b89a9a260da" providerId="LiveId" clId="{3DD58D23-7B68-45A6-AF21-B7958A3EEB99}"/>
    <pc:docChg chg="undo redo custSel modSld">
      <pc:chgData name="OPPA Association" userId="d8bf7b89a9a260da" providerId="LiveId" clId="{3DD58D23-7B68-45A6-AF21-B7958A3EEB99}" dt="2022-04-14T15:14:36.725" v="30" actId="207"/>
      <pc:docMkLst>
        <pc:docMk/>
      </pc:docMkLst>
      <pc:sldChg chg="modSp mod">
        <pc:chgData name="OPPA Association" userId="d8bf7b89a9a260da" providerId="LiveId" clId="{3DD58D23-7B68-45A6-AF21-B7958A3EEB99}" dt="2022-04-14T15:14:36.725" v="30" actId="207"/>
        <pc:sldMkLst>
          <pc:docMk/>
          <pc:sldMk cId="1767058243" sldId="256"/>
        </pc:sldMkLst>
        <pc:spChg chg="mod">
          <ac:chgData name="OPPA Association" userId="d8bf7b89a9a260da" providerId="LiveId" clId="{3DD58D23-7B68-45A6-AF21-B7958A3EEB99}" dt="2022-04-14T15:13:00.071" v="11" actId="20577"/>
          <ac:spMkLst>
            <pc:docMk/>
            <pc:sldMk cId="1767058243" sldId="256"/>
            <ac:spMk id="6" creationId="{C1157DC2-AB69-4329-A58E-AF139743B223}"/>
          </ac:spMkLst>
        </pc:spChg>
        <pc:spChg chg="mod">
          <ac:chgData name="OPPA Association" userId="d8bf7b89a9a260da" providerId="LiveId" clId="{3DD58D23-7B68-45A6-AF21-B7958A3EEB99}" dt="2022-04-14T15:14:36.725" v="30" actId="207"/>
          <ac:spMkLst>
            <pc:docMk/>
            <pc:sldMk cId="1767058243" sldId="256"/>
            <ac:spMk id="7" creationId="{A49FE968-E584-4C80-B7E9-4141F3156D74}"/>
          </ac:spMkLst>
        </pc:spChg>
        <pc:spChg chg="mod">
          <ac:chgData name="OPPA Association" userId="d8bf7b89a9a260da" providerId="LiveId" clId="{3DD58D23-7B68-45A6-AF21-B7958A3EEB99}" dt="2022-04-14T15:13:50.535" v="23" actId="6549"/>
          <ac:spMkLst>
            <pc:docMk/>
            <pc:sldMk cId="1767058243" sldId="256"/>
            <ac:spMk id="8" creationId="{A0DBED2D-E1EC-4A0C-94B1-6B06E511B799}"/>
          </ac:spMkLst>
        </pc:spChg>
      </pc:sldChg>
    </pc:docChg>
  </pc:docChgLst>
  <pc:docChgLst>
    <pc:chgData name="OPPA Association" userId="d8bf7b89a9a260da" providerId="LiveId" clId="{96B355D3-413E-4A57-9E6D-B0F0CCAC1891}"/>
    <pc:docChg chg="custSel modSld">
      <pc:chgData name="OPPA Association" userId="d8bf7b89a9a260da" providerId="LiveId" clId="{96B355D3-413E-4A57-9E6D-B0F0CCAC1891}" dt="2022-06-02T16:37:16.020" v="217" actId="14100"/>
      <pc:docMkLst>
        <pc:docMk/>
      </pc:docMkLst>
      <pc:sldChg chg="modSp mod">
        <pc:chgData name="OPPA Association" userId="d8bf7b89a9a260da" providerId="LiveId" clId="{96B355D3-413E-4A57-9E6D-B0F0CCAC1891}" dt="2022-06-02T16:37:16.020" v="217" actId="14100"/>
        <pc:sldMkLst>
          <pc:docMk/>
          <pc:sldMk cId="1767058243" sldId="256"/>
        </pc:sldMkLst>
        <pc:spChg chg="mod">
          <ac:chgData name="OPPA Association" userId="d8bf7b89a9a260da" providerId="LiveId" clId="{96B355D3-413E-4A57-9E6D-B0F0CCAC1891}" dt="2022-06-02T16:33:55.066" v="214" actId="255"/>
          <ac:spMkLst>
            <pc:docMk/>
            <pc:sldMk cId="1767058243" sldId="256"/>
            <ac:spMk id="2" creationId="{FE779C11-3058-460E-A1BD-8BF16798846C}"/>
          </ac:spMkLst>
        </pc:spChg>
        <pc:spChg chg="mod">
          <ac:chgData name="OPPA Association" userId="d8bf7b89a9a260da" providerId="LiveId" clId="{96B355D3-413E-4A57-9E6D-B0F0CCAC1891}" dt="2022-06-02T16:37:16.020" v="217" actId="14100"/>
          <ac:spMkLst>
            <pc:docMk/>
            <pc:sldMk cId="1767058243" sldId="256"/>
            <ac:spMk id="4" creationId="{982A3319-A7F5-421F-A4E7-BC9B614A9B10}"/>
          </ac:spMkLst>
        </pc:spChg>
        <pc:spChg chg="mod">
          <ac:chgData name="OPPA Association" userId="d8bf7b89a9a260da" providerId="LiveId" clId="{96B355D3-413E-4A57-9E6D-B0F0CCAC1891}" dt="2022-06-02T15:47:13.764" v="160" actId="1076"/>
          <ac:spMkLst>
            <pc:docMk/>
            <pc:sldMk cId="1767058243" sldId="256"/>
            <ac:spMk id="6" creationId="{C1157DC2-AB69-4329-A58E-AF139743B223}"/>
          </ac:spMkLst>
        </pc:spChg>
        <pc:spChg chg="mod">
          <ac:chgData name="OPPA Association" userId="d8bf7b89a9a260da" providerId="LiveId" clId="{96B355D3-413E-4A57-9E6D-B0F0CCAC1891}" dt="2022-06-02T16:34:16.263" v="215" actId="14100"/>
          <ac:spMkLst>
            <pc:docMk/>
            <pc:sldMk cId="1767058243" sldId="256"/>
            <ac:spMk id="7" creationId="{A49FE968-E584-4C80-B7E9-4141F3156D74}"/>
          </ac:spMkLst>
        </pc:spChg>
        <pc:spChg chg="mod">
          <ac:chgData name="OPPA Association" userId="d8bf7b89a9a260da" providerId="LiveId" clId="{96B355D3-413E-4A57-9E6D-B0F0CCAC1891}" dt="2022-06-02T16:34:41.151" v="216" actId="1076"/>
          <ac:spMkLst>
            <pc:docMk/>
            <pc:sldMk cId="1767058243" sldId="256"/>
            <ac:spMk id="8" creationId="{A0DBED2D-E1EC-4A0C-94B1-6B06E511B799}"/>
          </ac:spMkLst>
        </pc:spChg>
        <pc:picChg chg="mod">
          <ac:chgData name="OPPA Association" userId="d8bf7b89a9a260da" providerId="LiveId" clId="{96B355D3-413E-4A57-9E6D-B0F0CCAC1891}" dt="2022-06-02T15:20:55.736" v="51" actId="14100"/>
          <ac:picMkLst>
            <pc:docMk/>
            <pc:sldMk cId="1767058243" sldId="256"/>
            <ac:picMk id="5" creationId="{DFF77E71-7B64-4F86-97C4-69CE19E97C4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7196" y="-12419"/>
            <a:ext cx="7795619" cy="10083238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1006" y="3526650"/>
            <a:ext cx="4952711" cy="2414576"/>
          </a:xfrm>
        </p:spPr>
        <p:txBody>
          <a:bodyPr anchor="b">
            <a:noAutofit/>
          </a:bodyPr>
          <a:lstStyle>
            <a:lvl1pPr algn="r">
              <a:defRPr sz="459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006" y="5941224"/>
            <a:ext cx="4952711" cy="1608785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8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7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5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4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3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1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08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4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" y="894080"/>
            <a:ext cx="5395557" cy="4991947"/>
          </a:xfrm>
        </p:spPr>
        <p:txBody>
          <a:bodyPr anchor="ctr">
            <a:normAutofit/>
          </a:bodyPr>
          <a:lstStyle>
            <a:lvl1pPr algn="l">
              <a:defRPr sz="37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" y="6556586"/>
            <a:ext cx="5395557" cy="2304078"/>
          </a:xfrm>
        </p:spPr>
        <p:txBody>
          <a:bodyPr anchor="ctr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8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652" y="894080"/>
            <a:ext cx="5161355" cy="4433147"/>
          </a:xfrm>
        </p:spPr>
        <p:txBody>
          <a:bodyPr anchor="ctr">
            <a:normAutofit/>
          </a:bodyPr>
          <a:lstStyle>
            <a:lvl1pPr algn="l">
              <a:defRPr sz="37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35913" y="5327227"/>
            <a:ext cx="4606833" cy="5588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88620" indent="0">
              <a:buFontTx/>
              <a:buNone/>
              <a:defRPr/>
            </a:lvl2pPr>
            <a:lvl3pPr marL="777240" indent="0">
              <a:buFontTx/>
              <a:buNone/>
              <a:defRPr/>
            </a:lvl3pPr>
            <a:lvl4pPr marL="1165860" indent="0">
              <a:buFontTx/>
              <a:buNone/>
              <a:defRPr/>
            </a:lvl4pPr>
            <a:lvl5pPr marL="15544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556586"/>
            <a:ext cx="5395558" cy="2304078"/>
          </a:xfrm>
        </p:spPr>
        <p:txBody>
          <a:bodyPr anchor="ctr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10305" y="1159221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/>
            <a:r>
              <a:rPr lang="en-US" sz="6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35545" y="4233616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/>
            <a:r>
              <a:rPr lang="en-US" sz="6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8574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59" y="2833582"/>
            <a:ext cx="5395558" cy="3806675"/>
          </a:xfrm>
        </p:spPr>
        <p:txBody>
          <a:bodyPr anchor="b">
            <a:normAutofit/>
          </a:bodyPr>
          <a:lstStyle>
            <a:lvl1pPr algn="l">
              <a:defRPr sz="37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640257"/>
            <a:ext cx="5395558" cy="2220407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22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652" y="894080"/>
            <a:ext cx="5161355" cy="4433147"/>
          </a:xfrm>
        </p:spPr>
        <p:txBody>
          <a:bodyPr anchor="ctr">
            <a:normAutofit/>
          </a:bodyPr>
          <a:lstStyle>
            <a:lvl1pPr algn="l">
              <a:defRPr sz="37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8157" y="5886027"/>
            <a:ext cx="5395559" cy="7542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0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8620" indent="0">
              <a:buFontTx/>
              <a:buNone/>
              <a:defRPr/>
            </a:lvl2pPr>
            <a:lvl3pPr marL="777240" indent="0">
              <a:buFontTx/>
              <a:buNone/>
              <a:defRPr/>
            </a:lvl3pPr>
            <a:lvl4pPr marL="1165860" indent="0">
              <a:buFontTx/>
              <a:buNone/>
              <a:defRPr/>
            </a:lvl4pPr>
            <a:lvl5pPr marL="15544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640257"/>
            <a:ext cx="5395558" cy="2220407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10305" y="1159221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/>
            <a:r>
              <a:rPr lang="en-US" sz="6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35545" y="4233616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/>
            <a:r>
              <a:rPr lang="en-US" sz="6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882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471" y="894080"/>
            <a:ext cx="5390245" cy="4433147"/>
          </a:xfrm>
        </p:spPr>
        <p:txBody>
          <a:bodyPr anchor="ctr">
            <a:normAutofit/>
          </a:bodyPr>
          <a:lstStyle>
            <a:lvl1pPr algn="l">
              <a:defRPr sz="374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8157" y="5886027"/>
            <a:ext cx="5395559" cy="7542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040">
                <a:solidFill>
                  <a:schemeClr val="accent1"/>
                </a:solidFill>
              </a:defRPr>
            </a:lvl1pPr>
            <a:lvl2pPr marL="388620" indent="0">
              <a:buFontTx/>
              <a:buNone/>
              <a:defRPr/>
            </a:lvl2pPr>
            <a:lvl3pPr marL="777240" indent="0">
              <a:buFontTx/>
              <a:buNone/>
              <a:defRPr/>
            </a:lvl3pPr>
            <a:lvl4pPr marL="1165860" indent="0">
              <a:buFontTx/>
              <a:buNone/>
              <a:defRPr/>
            </a:lvl4pPr>
            <a:lvl5pPr marL="15544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640257"/>
            <a:ext cx="5395558" cy="2220407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83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667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0715" y="894081"/>
            <a:ext cx="831990" cy="770212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59" y="894081"/>
            <a:ext cx="4415772" cy="77021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5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0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59" y="3961274"/>
            <a:ext cx="5395558" cy="2678985"/>
          </a:xfrm>
        </p:spPr>
        <p:txBody>
          <a:bodyPr anchor="b"/>
          <a:lstStyle>
            <a:lvl1pPr algn="l">
              <a:defRPr sz="3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640257"/>
            <a:ext cx="5395558" cy="1261920"/>
          </a:xfrm>
        </p:spPr>
        <p:txBody>
          <a:bodyPr anchor="t"/>
          <a:lstStyle>
            <a:lvl1pPr marL="0" indent="0" algn="l">
              <a:buNone/>
              <a:defRPr sz="1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6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" y="894080"/>
            <a:ext cx="5395557" cy="19371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" y="3168864"/>
            <a:ext cx="2624893" cy="5691799"/>
          </a:xfrm>
        </p:spPr>
        <p:txBody>
          <a:bodyPr>
            <a:normAutofit/>
          </a:bodyPr>
          <a:lstStyle>
            <a:lvl1pPr>
              <a:defRPr sz="1530"/>
            </a:lvl1pPr>
            <a:lvl2pPr>
              <a:defRPr sz="1360"/>
            </a:lvl2pPr>
            <a:lvl3pPr>
              <a:defRPr sz="1190"/>
            </a:lvl3pPr>
            <a:lvl4pPr>
              <a:defRPr sz="1020"/>
            </a:lvl4pPr>
            <a:lvl5pPr>
              <a:defRPr sz="1020"/>
            </a:lvl5pPr>
            <a:lvl6pPr>
              <a:defRPr sz="1020"/>
            </a:lvl6pPr>
            <a:lvl7pPr>
              <a:defRPr sz="1020"/>
            </a:lvl7pPr>
            <a:lvl8pPr>
              <a:defRPr sz="1020"/>
            </a:lvl8pPr>
            <a:lvl9pPr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8823" y="3168866"/>
            <a:ext cx="2624894" cy="5691800"/>
          </a:xfrm>
        </p:spPr>
        <p:txBody>
          <a:bodyPr>
            <a:normAutofit/>
          </a:bodyPr>
          <a:lstStyle>
            <a:lvl1pPr>
              <a:defRPr sz="1530"/>
            </a:lvl1pPr>
            <a:lvl2pPr>
              <a:defRPr sz="1360"/>
            </a:lvl2pPr>
            <a:lvl3pPr>
              <a:defRPr sz="1190"/>
            </a:lvl3pPr>
            <a:lvl4pPr>
              <a:defRPr sz="1020"/>
            </a:lvl4pPr>
            <a:lvl5pPr>
              <a:defRPr sz="1020"/>
            </a:lvl5pPr>
            <a:lvl6pPr>
              <a:defRPr sz="1020"/>
            </a:lvl6pPr>
            <a:lvl7pPr>
              <a:defRPr sz="1020"/>
            </a:lvl7pPr>
            <a:lvl8pPr>
              <a:defRPr sz="1020"/>
            </a:lvl8pPr>
            <a:lvl9pPr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2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" y="894080"/>
            <a:ext cx="5395556" cy="19371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3169442"/>
            <a:ext cx="2627071" cy="845184"/>
          </a:xfrm>
        </p:spPr>
        <p:txBody>
          <a:bodyPr anchor="b">
            <a:noAutofit/>
          </a:bodyPr>
          <a:lstStyle>
            <a:lvl1pPr marL="0" indent="0">
              <a:buNone/>
              <a:defRPr sz="2040" b="0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59" y="4014628"/>
            <a:ext cx="2627071" cy="484603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6644" y="3169442"/>
            <a:ext cx="2627071" cy="845184"/>
          </a:xfrm>
        </p:spPr>
        <p:txBody>
          <a:bodyPr anchor="b">
            <a:noAutofit/>
          </a:bodyPr>
          <a:lstStyle>
            <a:lvl1pPr marL="0" indent="0">
              <a:buNone/>
              <a:defRPr sz="2040" b="0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6644" y="4014628"/>
            <a:ext cx="2627071" cy="484603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73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59" y="894080"/>
            <a:ext cx="5395557" cy="19371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9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18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59" y="2197953"/>
            <a:ext cx="2371655" cy="1875083"/>
          </a:xfrm>
        </p:spPr>
        <p:txBody>
          <a:bodyPr anchor="b">
            <a:normAutofit/>
          </a:bodyPr>
          <a:lstStyle>
            <a:lvl1pPr>
              <a:defRPr sz="1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5584" y="755224"/>
            <a:ext cx="2878131" cy="810544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159" y="4073035"/>
            <a:ext cx="2371655" cy="3790525"/>
          </a:xfrm>
        </p:spPr>
        <p:txBody>
          <a:bodyPr>
            <a:normAutofit/>
          </a:bodyPr>
          <a:lstStyle>
            <a:lvl1pPr marL="0" indent="0">
              <a:buNone/>
              <a:defRPr sz="119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4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59" y="7040880"/>
            <a:ext cx="5395557" cy="831216"/>
          </a:xfrm>
        </p:spPr>
        <p:txBody>
          <a:bodyPr anchor="b">
            <a:normAutofit/>
          </a:bodyPr>
          <a:lstStyle>
            <a:lvl1pPr algn="l">
              <a:defRPr sz="20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159" y="894080"/>
            <a:ext cx="5395557" cy="5640386"/>
          </a:xfrm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360"/>
            </a:lvl2pPr>
            <a:lvl3pPr marL="777240" indent="0">
              <a:buNone/>
              <a:defRPr sz="1360"/>
            </a:lvl3pPr>
            <a:lvl4pPr marL="1165860" indent="0">
              <a:buNone/>
              <a:defRPr sz="1360"/>
            </a:lvl4pPr>
            <a:lvl5pPr marL="1554480" indent="0">
              <a:buNone/>
              <a:defRPr sz="1360"/>
            </a:lvl5pPr>
            <a:lvl6pPr marL="1943100" indent="0">
              <a:buNone/>
              <a:defRPr sz="1360"/>
            </a:lvl6pPr>
            <a:lvl7pPr marL="2331720" indent="0">
              <a:buNone/>
              <a:defRPr sz="1360"/>
            </a:lvl7pPr>
            <a:lvl8pPr marL="2720340" indent="0">
              <a:buNone/>
              <a:defRPr sz="1360"/>
            </a:lvl8pPr>
            <a:lvl9pPr marL="3108960" indent="0">
              <a:buNone/>
              <a:defRPr sz="13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159" y="7872096"/>
            <a:ext cx="5395557" cy="988569"/>
          </a:xfrm>
        </p:spPr>
        <p:txBody>
          <a:bodyPr>
            <a:normAutofit/>
          </a:bodyPr>
          <a:lstStyle>
            <a:lvl1pPr marL="0" indent="0">
              <a:buNone/>
              <a:defRPr sz="102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1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7196" y="-12419"/>
            <a:ext cx="7795619" cy="10083238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8160" y="894080"/>
            <a:ext cx="5395556" cy="19371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3168866"/>
            <a:ext cx="5395557" cy="569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94469" y="8860666"/>
            <a:ext cx="581512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AB9C3-18C7-4AB7-858A-50D6AA11FF58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" y="8860666"/>
            <a:ext cx="3929527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77975" y="8860666"/>
            <a:ext cx="435742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accent1"/>
                </a:solidFill>
              </a:defRPr>
            </a:lvl1pPr>
          </a:lstStyle>
          <a:p>
            <a:fld id="{845B6612-EFD8-4A77-980E-9579F4D97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1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</p:sldLayoutIdLst>
  <p:txStyles>
    <p:titleStyle>
      <a:lvl1pPr algn="l" defTabSz="388620" rtl="0" eaLnBrk="1" latinLnBrk="0" hangingPunct="1">
        <a:spcBef>
          <a:spcPct val="0"/>
        </a:spcBef>
        <a:buNone/>
        <a:defRPr sz="306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91465" indent="-291465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3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1508" indent="-242888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71550" indent="-194310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60170" indent="-194310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48790" indent="-194310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137410" indent="-194310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526030" indent="-194310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914650" indent="-194310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303270" indent="-194310" algn="l" defTabSz="388620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hiohealth.com/medical-education/residencies/psychiatry-riverside/" TargetMode="External"/><Relationship Id="rId13" Type="http://schemas.openxmlformats.org/officeDocument/2006/relationships/hyperlink" Target="https://medicine.wright.edu/psychiatry" TargetMode="External"/><Relationship Id="rId3" Type="http://schemas.openxmlformats.org/officeDocument/2006/relationships/hyperlink" Target="https://associationdatabase.com/aws/OPPA/input_form/display_form_01_show?include_back_button=true&amp;which_form=58725" TargetMode="External"/><Relationship Id="rId7" Type="http://schemas.openxmlformats.org/officeDocument/2006/relationships/hyperlink" Target="https://www.neomed.edu/medicine/psychiatry/" TargetMode="External"/><Relationship Id="rId12" Type="http://schemas.openxmlformats.org/officeDocument/2006/relationships/hyperlink" Target="https://www.utoledo.edu/med/depts/psych/residenc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me.metrohealth.org/psychiatry-residency" TargetMode="External"/><Relationship Id="rId11" Type="http://schemas.openxmlformats.org/officeDocument/2006/relationships/hyperlink" Target="https://www.uhhospitals.org/medical-education/psychiatry-medical-education" TargetMode="External"/><Relationship Id="rId5" Type="http://schemas.openxmlformats.org/officeDocument/2006/relationships/hyperlink" Target="https://my.clevelandclinic.org/departments/neurological/medical-professionals/residencies/adult-psychiatry" TargetMode="External"/><Relationship Id="rId10" Type="http://schemas.openxmlformats.org/officeDocument/2006/relationships/hyperlink" Target="https://med.uc.edu/depart/psychiatry/education/becoming-a-psychiatrist/residency" TargetMode="External"/><Relationship Id="rId4" Type="http://schemas.openxmlformats.org/officeDocument/2006/relationships/hyperlink" Target="https://www.adena.org/health-care-professionals/medical-education" TargetMode="External"/><Relationship Id="rId9" Type="http://schemas.openxmlformats.org/officeDocument/2006/relationships/hyperlink" Target="https://medicine.osu.edu/departments/psychiatry-and-behavioral-health/education/residenc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9C11-3058-460E-A1BD-8BF167988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575" y="419810"/>
            <a:ext cx="5656217" cy="261257"/>
          </a:xfrm>
        </p:spPr>
        <p:txBody>
          <a:bodyPr/>
          <a:lstStyle/>
          <a:p>
            <a:pPr algn="ctr"/>
            <a:r>
              <a:rPr lang="en-US" sz="1800" dirty="0">
                <a:solidFill>
                  <a:srgbClr val="0070C0"/>
                </a:solidFill>
              </a:rPr>
              <a:t>Ohio Psychiatric Physicians Association</a:t>
            </a:r>
            <a:br>
              <a:rPr lang="en-US" sz="2400" dirty="0"/>
            </a:br>
            <a:r>
              <a:rPr lang="en-US" sz="1400" i="1" dirty="0"/>
              <a:t>presents its annual virtual 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982A3319-A7F5-421F-A4E7-BC9B614A9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80" y="684474"/>
            <a:ext cx="5312297" cy="9941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3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Diversity in Psychiatry: </a:t>
            </a:r>
            <a:br>
              <a:rPr lang="en-US" sz="23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3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Ohio Residency Recruitment Fair</a:t>
            </a:r>
            <a:endParaRPr lang="en-US" sz="2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5" name="Picture 4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DFF77E71-7B64-4F86-97C4-69CE19E97C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55" y="1793224"/>
            <a:ext cx="2996494" cy="18681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157DC2-AB69-4329-A58E-AF139743B223}"/>
              </a:ext>
            </a:extLst>
          </p:cNvPr>
          <p:cNvSpPr txBox="1"/>
          <p:nvPr/>
        </p:nvSpPr>
        <p:spPr>
          <a:xfrm>
            <a:off x="4014991" y="2051707"/>
            <a:ext cx="2305593" cy="11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0000"/>
              </a:lnSpc>
              <a:spcBef>
                <a:spcPts val="0"/>
              </a:spcBef>
            </a:pPr>
            <a:r>
              <a:rPr lang="en-US" sz="14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September 14, 2022</a:t>
            </a:r>
            <a:br>
              <a:rPr lang="en-US" sz="14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3:30 – 7:30 p.m., EDT</a:t>
            </a:r>
          </a:p>
          <a:p>
            <a:pPr marL="0" marR="0" algn="ctr">
              <a:lnSpc>
                <a:spcPct val="130000"/>
              </a:lnSpc>
              <a:spcBef>
                <a:spcPts val="0"/>
              </a:spcBef>
            </a:pPr>
            <a:r>
              <a:rPr lang="en-US" sz="14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Virtual</a:t>
            </a:r>
          </a:p>
          <a:p>
            <a:pPr marL="0" marR="0" 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9FE968-E584-4C80-B7E9-4141F3156D74}"/>
              </a:ext>
            </a:extLst>
          </p:cNvPr>
          <p:cNvSpPr txBox="1"/>
          <p:nvPr/>
        </p:nvSpPr>
        <p:spPr>
          <a:xfrm>
            <a:off x="535575" y="3801442"/>
            <a:ext cx="3592288" cy="6759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20000"/>
              </a:lnSpc>
              <a:spcBef>
                <a:spcPts val="1125"/>
              </a:spcBef>
              <a:spcAft>
                <a:spcPts val="0"/>
              </a:spcAft>
            </a:pPr>
            <a:r>
              <a:rPr lang="en-US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us for the 2022 Diversity in Psychiatry: Virtual Ohio Residency Recruitment Fair hosted by the Ohio Psychiatric Physicians Association (OPPA). </a:t>
            </a:r>
            <a:r>
              <a:rPr lang="en-US" sz="12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This event is open to only 4</a:t>
            </a:r>
            <a:r>
              <a:rPr lang="en-US" sz="1200" b="1" baseline="30000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year medical students and is geared </a:t>
            </a:r>
            <a:r>
              <a:rPr lang="en-US" sz="12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toward giving under-represented minorities in medicine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(Black, </a:t>
            </a:r>
            <a:r>
              <a:rPr lang="en-US" sz="1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LatinX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Indigenous, and LGBTQ) an opportunity to learn more about Ohio residency programs.</a:t>
            </a:r>
            <a:r>
              <a:rPr lang="en-US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This event provides 4</a:t>
            </a:r>
            <a:r>
              <a:rPr lang="en-US" sz="1200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year medical students the opportunity to learn more about individual residency programs and meet representatives from the participating institutions. It is also a great opportunity for program directors to promote their programs directly to trainees and meet prospective applicants that might be a good fit for their team. 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Students</a:t>
            </a:r>
            <a:r>
              <a:rPr lang="en-U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Click </a:t>
            </a:r>
            <a:r>
              <a:rPr lang="en-US" sz="1200" b="1" u="sng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to complete the pre-registration form. More information on event access will be provided in a follow-up email. Please be sure to provide an email address not associated with your institution to be certain our communications are not being blocked by a firewall. 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12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A0DBED2D-E1EC-4A0C-94B1-6B06E511B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4991" y="3247877"/>
            <a:ext cx="2406964" cy="597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Participating Programs: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13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Adena</a:t>
            </a:r>
            <a:r>
              <a:rPr lang="en-US" sz="11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Health System</a:t>
            </a:r>
            <a:br>
              <a:rPr lang="en-US" sz="11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Chilicothe</a:t>
            </a:r>
            <a:endParaRPr lang="en-US" sz="1100" i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10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Cleveland Clinic – Akron General</a:t>
            </a:r>
            <a:br>
              <a:rPr lang="en-US" sz="11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Akron</a:t>
            </a:r>
            <a:r>
              <a:rPr lang="en-US" sz="1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Cleveland Clinic Foundation</a:t>
            </a:r>
            <a:br>
              <a:rPr lang="en-US" sz="11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Cleveland</a:t>
            </a:r>
            <a:endParaRPr lang="en-US" sz="1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MetroHealth</a:t>
            </a:r>
            <a:br>
              <a:rPr lang="en-US" sz="11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i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Cleveland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Northeast Ohio Medical University</a:t>
            </a:r>
            <a:br>
              <a:rPr lang="en-US" sz="1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i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Akron</a:t>
            </a:r>
            <a:endParaRPr lang="en-US" sz="1100" i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OhioHealth Riverside</a:t>
            </a:r>
            <a:br>
              <a:rPr lang="en-US" sz="11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Columbus</a:t>
            </a:r>
            <a:endParaRPr lang="en-US" sz="1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Ohio State University</a:t>
            </a:r>
            <a:br>
              <a:rPr lang="en-US" sz="11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College of Medicine</a:t>
            </a:r>
            <a:br>
              <a:rPr lang="en-US" sz="11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Columbus</a:t>
            </a:r>
            <a:endParaRPr lang="en-US" sz="1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University of Cincinnati</a:t>
            </a:r>
            <a:br>
              <a:rPr lang="en-US" sz="11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College of Medicine</a:t>
            </a:r>
            <a:br>
              <a:rPr lang="en-US" sz="1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Categorial Psychiatry</a:t>
            </a:r>
            <a:br>
              <a:rPr lang="en-US" sz="1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Family Medicine and Psychiatry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Cincinnati Children’s Triple Board</a:t>
            </a:r>
            <a:br>
              <a:rPr lang="en-US" sz="1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1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University Hospitals</a:t>
            </a:r>
            <a:br>
              <a:rPr lang="en-US" sz="11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Cleveland</a:t>
            </a:r>
            <a:endParaRPr lang="en-US" sz="1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1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University of Toledo</a:t>
            </a:r>
            <a:br>
              <a:rPr lang="en-US" sz="11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i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Toledo</a:t>
            </a:r>
            <a:endParaRPr lang="en-US" sz="1100" i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Wright State University</a:t>
            </a:r>
            <a:br>
              <a:rPr lang="en-US" sz="11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</a:t>
            </a:r>
            <a:r>
              <a:rPr lang="en-US" sz="11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i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Dayton</a:t>
            </a:r>
            <a:r>
              <a:rPr lang="en-US" sz="1100" i="1" dirty="0" err="1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0582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</TotalTime>
  <Words>287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</vt:lpstr>
      <vt:lpstr>Ohio Psychiatric Physicians Association presents its annual virtual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Ohio Psychiatric Physicians Association presents its annual virtual </dc:title>
  <dc:creator>OPPA Association</dc:creator>
  <cp:lastModifiedBy>OPPA Association</cp:lastModifiedBy>
  <cp:revision>1</cp:revision>
  <cp:lastPrinted>2022-06-02T16:37:03Z</cp:lastPrinted>
  <dcterms:created xsi:type="dcterms:W3CDTF">2022-04-14T14:39:01Z</dcterms:created>
  <dcterms:modified xsi:type="dcterms:W3CDTF">2022-06-02T16:37:22Z</dcterms:modified>
</cp:coreProperties>
</file>